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CF7"/>
    <a:srgbClr val="DA181B"/>
    <a:srgbClr val="2759A6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7" d="100"/>
          <a:sy n="57" d="100"/>
        </p:scale>
        <p:origin x="948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>
            <a:extLst>
              <a:ext uri="{FF2B5EF4-FFF2-40B4-BE49-F238E27FC236}">
                <a16:creationId xmlns:a16="http://schemas.microsoft.com/office/drawing/2014/main" id="{1250739A-BA23-7499-2ECD-41622C5603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6218238"/>
            <a:ext cx="50323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0">
            <a:extLst>
              <a:ext uri="{FF2B5EF4-FFF2-40B4-BE49-F238E27FC236}">
                <a16:creationId xmlns:a16="http://schemas.microsoft.com/office/drawing/2014/main" id="{13107C8E-AB95-0405-09F9-2EA4A0135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6218238"/>
            <a:ext cx="50323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03C95F76-430C-F67D-FE31-0DA77B7B7B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769475" y="6356350"/>
            <a:ext cx="1203325" cy="365125"/>
          </a:xfrm>
        </p:spPr>
        <p:txBody>
          <a:bodyPr/>
          <a:lstStyle>
            <a:lvl1pPr>
              <a:defRPr/>
            </a:lvl1pPr>
          </a:lstStyle>
          <a:p>
            <a:fld id="{07085787-FE23-40E9-97EF-E286C48271F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5965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F2557F-DE58-ECAF-2E36-E1CDF04BB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87A845-A60E-4EE2-A444-C3F8761B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6788D-83C1-45FF-9B5E-95DE4B0A9FD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6764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3EBA68-360C-93CE-1A3B-D0BE5679F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DEAD13-ECF8-3545-27E5-66A134E6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87817-40B6-405B-B086-7DA1E5CE175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605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DE4F0A-1CC5-72BF-A58A-A858906AA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F80BAA-7C55-AAE4-1258-31A1CEEF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5B883-3463-4595-B789-E899D567659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32248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9E14D7-8CD7-C088-C0E7-BEE750C51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DDC5BF-D40C-B4FF-C2C4-97CBA642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2D1FE-08B6-41C2-875A-3FE609BD9F1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306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5299E77-8276-902C-1B33-7EB60F56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798F7615-83DA-7E27-576E-F7516062B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EBF3C-C829-4E08-A775-AB2B96C02B1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1722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422836D9-2EAF-CA64-B248-F7863F42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9200" y="6356350"/>
            <a:ext cx="10906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6C1FF-F4CE-4087-B7E5-E2553B53B659}" type="datetimeFigureOut">
              <a:rPr lang="fr-FR"/>
              <a:pPr>
                <a:defRPr/>
              </a:pPr>
              <a:t>20/03/2025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3B5BDA5F-C9A8-BCD8-2245-4440AABB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5952F37F-B9A4-1891-5C0F-61FAD05F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89750-1D58-45FE-958E-8BCD71CDD26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611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E506F9A-0F93-6A74-FD0B-A78855387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FCE5F53B-928C-83DA-41AE-6F1F1391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4BC49-CBB3-48E6-9EE5-1CE4ECCB411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3750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59C33491-8262-7387-42B5-9825F0627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6736C72F-E8C5-0258-1DF2-33CA9C091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4E3F4-AEF3-4E9C-B69F-093ABC7AD57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460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1D16D50-CD71-4E13-E6B1-35B82AED9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7B39A00-F70A-21D0-5265-55991C60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1A8E7-0142-423F-84BE-22CFFCFD0F0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29830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FE421504-DE75-E81E-DCC7-3369292F4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D639D19-0CBE-1F7B-7C9C-ACF7A2F7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B4D8D-F498-46D3-9C29-A33A29C8BF8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0912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97523EE0-7A98-E267-4E81-681864FB239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7F42A29F-CEAA-8866-8B21-3B3220847B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Modifier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38BB06-0180-6853-69B2-018CBB056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3663" y="6176963"/>
            <a:ext cx="4114800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49FD64-366D-B200-573E-1016CAE77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3788" y="6356350"/>
            <a:ext cx="11509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8A9B6A1-B89E-4433-BDE4-2F07F5F714F4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510025AC-F5CD-0CBA-0CF3-9EE5D2655CD4}"/>
              </a:ext>
            </a:extLst>
          </p:cNvPr>
          <p:cNvSpPr txBox="1">
            <a:spLocks/>
          </p:cNvSpPr>
          <p:nvPr/>
        </p:nvSpPr>
        <p:spPr>
          <a:xfrm>
            <a:off x="2030528" y="6357938"/>
            <a:ext cx="7655603" cy="363537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i="1" kern="1200">
                <a:solidFill>
                  <a:schemeClr val="accent1">
                    <a:lumMod val="50000"/>
                  </a:schemeClr>
                </a:solidFill>
                <a:latin typeface="Aptos SemiBold" panose="020B00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Jicable HVDC’25 </a:t>
            </a:r>
            <a:r>
              <a:rPr lang="fr-FR" sz="1200" dirty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– </a:t>
            </a:r>
            <a:r>
              <a:rPr lang="fr-FR" sz="1400" dirty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4</a:t>
            </a:r>
            <a:r>
              <a:rPr lang="fr-FR" sz="1400" baseline="30000" dirty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th</a:t>
            </a:r>
            <a:r>
              <a:rPr lang="fr-FR" sz="1400" dirty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 International Symposium on HVDC Cable </a:t>
            </a:r>
            <a:r>
              <a:rPr lang="fr-FR" sz="1400" dirty="0" err="1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Systems</a:t>
            </a:r>
            <a:r>
              <a:rPr lang="fr-FR" sz="1400" dirty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 – </a:t>
            </a:r>
            <a:r>
              <a:rPr lang="fr-FR" sz="1400" dirty="0" err="1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October</a:t>
            </a:r>
            <a:r>
              <a:rPr lang="fr-FR" sz="1400" dirty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 2025</a:t>
            </a:r>
          </a:p>
        </p:txBody>
      </p:sp>
      <p:pic>
        <p:nvPicPr>
          <p:cNvPr id="1032" name="Image 7">
            <a:extLst>
              <a:ext uri="{FF2B5EF4-FFF2-40B4-BE49-F238E27FC236}">
                <a16:creationId xmlns:a16="http://schemas.microsoft.com/office/drawing/2014/main" id="{521ADDF8-A525-C3C9-89B2-3611DD22A31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6218238"/>
            <a:ext cx="503237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Image 8">
            <a:extLst>
              <a:ext uri="{FF2B5EF4-FFF2-40B4-BE49-F238E27FC236}">
                <a16:creationId xmlns:a16="http://schemas.microsoft.com/office/drawing/2014/main" id="{937E705B-D80D-EF05-D670-1927D4B755D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6218238"/>
            <a:ext cx="50323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Graphique, graphisme, cercle&#10;&#10;Le contenu généré par l’IA peut être incorrect.">
            <a:extLst>
              <a:ext uri="{FF2B5EF4-FFF2-40B4-BE49-F238E27FC236}">
                <a16:creationId xmlns:a16="http://schemas.microsoft.com/office/drawing/2014/main" id="{B688EE2E-3C14-854A-9C62-463B2E188D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96"/>
          <a:stretch/>
        </p:blipFill>
        <p:spPr>
          <a:xfrm>
            <a:off x="0" y="1"/>
            <a:ext cx="12192000" cy="6110867"/>
          </a:xfrm>
          <a:prstGeom prst="rect">
            <a:avLst/>
          </a:prstGeom>
        </p:spPr>
      </p:pic>
      <p:sp>
        <p:nvSpPr>
          <p:cNvPr id="3074" name="Titre 1">
            <a:extLst>
              <a:ext uri="{FF2B5EF4-FFF2-40B4-BE49-F238E27FC236}">
                <a16:creationId xmlns:a16="http://schemas.microsoft.com/office/drawing/2014/main" id="{C17FEBA7-0533-41B4-1A14-450012C61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8483" y="687416"/>
            <a:ext cx="2711669" cy="1113604"/>
          </a:xfrm>
        </p:spPr>
        <p:txBody>
          <a:bodyPr/>
          <a:lstStyle/>
          <a:p>
            <a:pPr algn="l"/>
            <a:r>
              <a:rPr lang="fr-FR" altLang="fr-FR" dirty="0">
                <a:solidFill>
                  <a:srgbClr val="EBECF7"/>
                </a:solidFill>
              </a:rPr>
              <a:t>TITLE</a:t>
            </a:r>
          </a:p>
        </p:txBody>
      </p:sp>
      <p:sp>
        <p:nvSpPr>
          <p:cNvPr id="3075" name="Sous-titre 2">
            <a:extLst>
              <a:ext uri="{FF2B5EF4-FFF2-40B4-BE49-F238E27FC236}">
                <a16:creationId xmlns:a16="http://schemas.microsoft.com/office/drawing/2014/main" id="{2849E014-0784-DC6F-0D14-A36F274F4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6882" y="4099393"/>
            <a:ext cx="3584028" cy="788987"/>
          </a:xfrm>
        </p:spPr>
        <p:txBody>
          <a:bodyPr/>
          <a:lstStyle/>
          <a:p>
            <a:r>
              <a:rPr lang="en-US" altLang="fr-FR" dirty="0">
                <a:solidFill>
                  <a:srgbClr val="FF0000"/>
                </a:solidFill>
              </a:rPr>
              <a:t>Use this slide to add your title and the logo of your company. The company logo should not appear on the following slides</a:t>
            </a:r>
          </a:p>
          <a:p>
            <a:endParaRPr lang="fr-FR" altLang="fr-FR" dirty="0"/>
          </a:p>
        </p:txBody>
      </p:sp>
      <p:pic>
        <p:nvPicPr>
          <p:cNvPr id="5" name="Image 4" descr="Une image contenant Police, Graphique, logo, texte&#10;&#10;Le contenu généré par l’IA peut être incorrect.">
            <a:extLst>
              <a:ext uri="{FF2B5EF4-FFF2-40B4-BE49-F238E27FC236}">
                <a16:creationId xmlns:a16="http://schemas.microsoft.com/office/drawing/2014/main" id="{5929C2E0-A2CB-9B15-8B1D-B850BCE3D8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83" y="3976017"/>
            <a:ext cx="1206010" cy="519314"/>
          </a:xfrm>
          <a:prstGeom prst="rect">
            <a:avLst/>
          </a:prstGeom>
        </p:spPr>
      </p:pic>
      <p:pic>
        <p:nvPicPr>
          <p:cNvPr id="7" name="Image 6" descr="Une image contenant Police, Graphique, graphisme, blanc&#10;&#10;Le contenu généré par l’IA peut être incorrect.">
            <a:extLst>
              <a:ext uri="{FF2B5EF4-FFF2-40B4-BE49-F238E27FC236}">
                <a16:creationId xmlns:a16="http://schemas.microsoft.com/office/drawing/2014/main" id="{1AE3D5ED-89F2-A150-53F6-A60693EEC0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739" y="4027741"/>
            <a:ext cx="826976" cy="4675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219EA3AC-D8C2-F4FD-BA33-844D9FDAA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8" t="11204"/>
          <a:stretch/>
        </p:blipFill>
        <p:spPr>
          <a:xfrm>
            <a:off x="0" y="0"/>
            <a:ext cx="12587281" cy="6089650"/>
          </a:xfrm>
          <a:prstGeom prst="rect">
            <a:avLst/>
          </a:prstGeom>
        </p:spPr>
      </p:pic>
      <p:sp>
        <p:nvSpPr>
          <p:cNvPr id="4098" name="Titre 1">
            <a:extLst>
              <a:ext uri="{FF2B5EF4-FFF2-40B4-BE49-F238E27FC236}">
                <a16:creationId xmlns:a16="http://schemas.microsoft.com/office/drawing/2014/main" id="{C847A9FE-DD40-2E2F-EED2-EEB590C74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60" y="364391"/>
            <a:ext cx="7018608" cy="1776643"/>
          </a:xfrm>
        </p:spPr>
        <p:txBody>
          <a:bodyPr/>
          <a:lstStyle/>
          <a:p>
            <a:pPr algn="ctr"/>
            <a:endParaRPr lang="fr-FR" alt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B03CA1-520E-A59D-E4DA-8FEEFC680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860" y="2414976"/>
            <a:ext cx="7018608" cy="3405961"/>
          </a:xfrm>
        </p:spPr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2" descr="Une image contenant capture d’écran, cercle, espace&#10;&#10;Le contenu généré par l’IA peut être incorrect.">
            <a:extLst>
              <a:ext uri="{FF2B5EF4-FFF2-40B4-BE49-F238E27FC236}">
                <a16:creationId xmlns:a16="http://schemas.microsoft.com/office/drawing/2014/main" id="{57C47FFA-EA86-873C-82CD-BDBB5038257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89"/>
          <a:stretch/>
        </p:blipFill>
        <p:spPr>
          <a:xfrm>
            <a:off x="0" y="0"/>
            <a:ext cx="7683190" cy="6176963"/>
          </a:xfrm>
        </p:spPr>
      </p:pic>
      <p:sp>
        <p:nvSpPr>
          <p:cNvPr id="5122" name="Titre 1">
            <a:extLst>
              <a:ext uri="{FF2B5EF4-FFF2-40B4-BE49-F238E27FC236}">
                <a16:creationId xmlns:a16="http://schemas.microsoft.com/office/drawing/2014/main" id="{2654B693-8AE6-9EC0-0E4B-CE962ABB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altLang="fr-FR" dirty="0"/>
          </a:p>
        </p:txBody>
      </p:sp>
      <p:sp>
        <p:nvSpPr>
          <p:cNvPr id="5124" name="Espace réservé du contenu 3">
            <a:extLst>
              <a:ext uri="{FF2B5EF4-FFF2-40B4-BE49-F238E27FC236}">
                <a16:creationId xmlns:a16="http://schemas.microsoft.com/office/drawing/2014/main" id="{94A8D935-9A5D-81D4-D19A-E790988D1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6C9D61-B265-A4A4-44E1-87EB47D30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>
            <a:extLst>
              <a:ext uri="{FF2B5EF4-FFF2-40B4-BE49-F238E27FC236}">
                <a16:creationId xmlns:a16="http://schemas.microsoft.com/office/drawing/2014/main" id="{C6A575C1-B29F-2F70-7138-4BCFB5D5E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56705"/>
            <a:ext cx="4670502" cy="1325563"/>
          </a:xfrm>
        </p:spPr>
        <p:txBody>
          <a:bodyPr/>
          <a:lstStyle/>
          <a:p>
            <a:endParaRPr lang="fr-FR" altLang="fr-FR" dirty="0"/>
          </a:p>
        </p:txBody>
      </p:sp>
      <p:sp>
        <p:nvSpPr>
          <p:cNvPr id="5124" name="Espace réservé du contenu 3">
            <a:extLst>
              <a:ext uri="{FF2B5EF4-FFF2-40B4-BE49-F238E27FC236}">
                <a16:creationId xmlns:a16="http://schemas.microsoft.com/office/drawing/2014/main" id="{66D60C74-DC11-A71F-C876-69D386BDB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702" y="556705"/>
            <a:ext cx="6302298" cy="5620258"/>
          </a:xfrm>
        </p:spPr>
        <p:txBody>
          <a:bodyPr/>
          <a:lstStyle/>
          <a:p>
            <a:endParaRPr lang="fr-FR" altLang="fr-FR" dirty="0"/>
          </a:p>
        </p:txBody>
      </p:sp>
      <p:pic>
        <p:nvPicPr>
          <p:cNvPr id="4" name="Image 3" descr="Une image contenant Caractère coloré, capture d’écran, Carmin, art&#10;&#10;Le contenu généré par l’IA peut être incorrect.">
            <a:extLst>
              <a:ext uri="{FF2B5EF4-FFF2-40B4-BE49-F238E27FC236}">
                <a16:creationId xmlns:a16="http://schemas.microsoft.com/office/drawing/2014/main" id="{C8ED6CE0-6978-25EF-6119-2F659D68C11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4897" y="517676"/>
            <a:ext cx="7950820" cy="626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0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BDF00-1812-8B03-89E9-FE4078466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2" descr="Une image contenant cercle, Graphique, graphisme&#10;&#10;Le contenu généré par l’IA peut être incorrect.">
            <a:extLst>
              <a:ext uri="{FF2B5EF4-FFF2-40B4-BE49-F238E27FC236}">
                <a16:creationId xmlns:a16="http://schemas.microsoft.com/office/drawing/2014/main" id="{0FF0AB72-920F-5680-6DCF-C1EB74E89A9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1126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Titre 1">
            <a:extLst>
              <a:ext uri="{FF2B5EF4-FFF2-40B4-BE49-F238E27FC236}">
                <a16:creationId xmlns:a16="http://schemas.microsoft.com/office/drawing/2014/main" id="{D5343263-6469-1D83-DEB0-B9089C41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56705"/>
            <a:ext cx="4670502" cy="1325563"/>
          </a:xfrm>
        </p:spPr>
        <p:txBody>
          <a:bodyPr/>
          <a:lstStyle/>
          <a:p>
            <a:endParaRPr lang="fr-FR" altLang="fr-FR" dirty="0"/>
          </a:p>
        </p:txBody>
      </p:sp>
      <p:sp>
        <p:nvSpPr>
          <p:cNvPr id="5124" name="Espace réservé du contenu 3">
            <a:extLst>
              <a:ext uri="{FF2B5EF4-FFF2-40B4-BE49-F238E27FC236}">
                <a16:creationId xmlns:a16="http://schemas.microsoft.com/office/drawing/2014/main" id="{3543E73F-5C9E-B567-3EEC-3F926DA40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2118731"/>
            <a:ext cx="11430000" cy="4058231"/>
          </a:xfrm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82674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F049F-A69A-CD0A-32D3-D19CFD2E4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>
            <a:extLst>
              <a:ext uri="{FF2B5EF4-FFF2-40B4-BE49-F238E27FC236}">
                <a16:creationId xmlns:a16="http://schemas.microsoft.com/office/drawing/2014/main" id="{CFC000F1-8018-0EA7-3431-EB9A996DC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56705"/>
            <a:ext cx="11430000" cy="1325563"/>
          </a:xfrm>
        </p:spPr>
        <p:txBody>
          <a:bodyPr/>
          <a:lstStyle/>
          <a:p>
            <a:pPr algn="ctr"/>
            <a:r>
              <a:rPr lang="fr-FR" altLang="fr-FR" dirty="0" err="1"/>
              <a:t>Color</a:t>
            </a:r>
            <a:r>
              <a:rPr lang="fr-FR" altLang="fr-FR" dirty="0"/>
              <a:t> Code</a:t>
            </a:r>
          </a:p>
        </p:txBody>
      </p:sp>
      <p:sp>
        <p:nvSpPr>
          <p:cNvPr id="5124" name="Espace réservé du contenu 3">
            <a:extLst>
              <a:ext uri="{FF2B5EF4-FFF2-40B4-BE49-F238E27FC236}">
                <a16:creationId xmlns:a16="http://schemas.microsoft.com/office/drawing/2014/main" id="{6F222841-D69E-A5DD-3521-18D512B3F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50740" y="4505093"/>
            <a:ext cx="1771185" cy="669074"/>
          </a:xfrm>
        </p:spPr>
        <p:txBody>
          <a:bodyPr/>
          <a:lstStyle/>
          <a:p>
            <a:pPr marL="0" indent="0" algn="ctr">
              <a:buNone/>
            </a:pPr>
            <a:r>
              <a:rPr lang="fr-FR" altLang="fr-FR" dirty="0"/>
              <a:t>#2759a6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88E60BE-7FF8-AF03-C08D-4E7A02E98369}"/>
              </a:ext>
            </a:extLst>
          </p:cNvPr>
          <p:cNvSpPr/>
          <p:nvPr/>
        </p:nvSpPr>
        <p:spPr>
          <a:xfrm>
            <a:off x="1750741" y="2637263"/>
            <a:ext cx="1628078" cy="1583473"/>
          </a:xfrm>
          <a:prstGeom prst="ellipse">
            <a:avLst/>
          </a:prstGeom>
          <a:solidFill>
            <a:srgbClr val="2759A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131C34D3-8891-32E2-510E-724C1D7FAF98}"/>
              </a:ext>
            </a:extLst>
          </p:cNvPr>
          <p:cNvSpPr/>
          <p:nvPr/>
        </p:nvSpPr>
        <p:spPr>
          <a:xfrm>
            <a:off x="5281961" y="2637263"/>
            <a:ext cx="1628078" cy="1583473"/>
          </a:xfrm>
          <a:prstGeom prst="ellipse">
            <a:avLst/>
          </a:prstGeom>
          <a:solidFill>
            <a:srgbClr val="DA181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42AD70B3-1D48-8F92-604C-4B4213DCCF90}"/>
              </a:ext>
            </a:extLst>
          </p:cNvPr>
          <p:cNvSpPr/>
          <p:nvPr/>
        </p:nvSpPr>
        <p:spPr>
          <a:xfrm>
            <a:off x="8813181" y="2637263"/>
            <a:ext cx="1628078" cy="1583473"/>
          </a:xfrm>
          <a:prstGeom prst="ellipse">
            <a:avLst/>
          </a:prstGeom>
          <a:solidFill>
            <a:srgbClr val="EBECF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2A21ED8C-3C2A-7706-8102-5851964FB119}"/>
              </a:ext>
            </a:extLst>
          </p:cNvPr>
          <p:cNvSpPr txBox="1">
            <a:spLocks/>
          </p:cNvSpPr>
          <p:nvPr/>
        </p:nvSpPr>
        <p:spPr bwMode="auto">
          <a:xfrm>
            <a:off x="5210407" y="4505093"/>
            <a:ext cx="1771185" cy="66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dirty="0"/>
              <a:t>#da181b</a:t>
            </a:r>
          </a:p>
        </p:txBody>
      </p:sp>
      <p:sp>
        <p:nvSpPr>
          <p:cNvPr id="6" name="Espace réservé du contenu 3">
            <a:extLst>
              <a:ext uri="{FF2B5EF4-FFF2-40B4-BE49-F238E27FC236}">
                <a16:creationId xmlns:a16="http://schemas.microsoft.com/office/drawing/2014/main" id="{159B6617-AFB3-4C6E-7740-2FD7341A2BCE}"/>
              </a:ext>
            </a:extLst>
          </p:cNvPr>
          <p:cNvSpPr txBox="1">
            <a:spLocks/>
          </p:cNvSpPr>
          <p:nvPr/>
        </p:nvSpPr>
        <p:spPr bwMode="auto">
          <a:xfrm>
            <a:off x="8813181" y="4505093"/>
            <a:ext cx="1771185" cy="66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dirty="0"/>
              <a:t>#ebecf7</a:t>
            </a:r>
          </a:p>
        </p:txBody>
      </p:sp>
    </p:spTree>
    <p:extLst>
      <p:ext uri="{BB962C8B-B14F-4D97-AF65-F5344CB8AC3E}">
        <p14:creationId xmlns:p14="http://schemas.microsoft.com/office/powerpoint/2010/main" val="38828027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5E6E7244-2274-451C-992E-35A1B02A2432}" vid="{D5E8097B-BC71-44C5-A65A-AC19739743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JICABLE HVDC TEMPLATE SLIDES Jicable HVDC25</Template>
  <TotalTime>60</TotalTime>
  <Words>33</Words>
  <Application>Microsoft Office PowerPoint</Application>
  <PresentationFormat>Grand écran</PresentationFormat>
  <Paragraphs>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TITLE</vt:lpstr>
      <vt:lpstr>Présentation PowerPoint</vt:lpstr>
      <vt:lpstr>Présentation PowerPoint</vt:lpstr>
      <vt:lpstr>Présentation PowerPoint</vt:lpstr>
      <vt:lpstr>Présentation PowerPoint</vt:lpstr>
      <vt:lpstr>Color 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Anouk MISSENARD</dc:creator>
  <cp:lastModifiedBy>Anouk MISSENARD</cp:lastModifiedBy>
  <cp:revision>1</cp:revision>
  <dcterms:created xsi:type="dcterms:W3CDTF">2025-03-20T15:21:09Z</dcterms:created>
  <dcterms:modified xsi:type="dcterms:W3CDTF">2025-03-20T16:21:54Z</dcterms:modified>
</cp:coreProperties>
</file>